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ontserrat" panose="020B0604020202020204" charset="0"/>
      <p:regular r:id="rId28"/>
      <p:bold r:id="rId29"/>
      <p:italic r:id="rId30"/>
      <p:boldItalic r:id="rId31"/>
    </p:embeddedFont>
    <p:embeddedFont>
      <p:font typeface="Raleway" panose="020B0604020202020204" charset="0"/>
      <p:regular r:id="rId32"/>
      <p:bold r:id="rId33"/>
      <p:italic r:id="rId34"/>
      <p:boldItalic r:id="rId35"/>
    </p:embeddedFont>
    <p:embeddedFont>
      <p:font typeface="La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7B225A-93B5-405D-8FA5-C9193B0FA584}">
  <a:tblStyle styleId="{7E7B225A-93B5-405D-8FA5-C9193B0FA5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3933243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6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b45d3de7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b45d3de7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62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b45d3de7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b45d3de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930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b45d3de7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b45d3de7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7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b45d3de7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b45d3de7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42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b45d3de7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b45d3de7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02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492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b45d3de7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b45d3de7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67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b45d3de7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4b45d3de7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020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b45d3de7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4b45d3de7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503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b45d3de7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b45d3de7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76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b45d3de7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b45d3de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731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b45d3de7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b45d3de7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188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b45d3de7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b45d3de7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63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b45d3de7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b45d3de7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9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b45d3de7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b45d3de7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b45d3de73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b45d3de73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11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36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4b45d3de7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4b45d3de7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66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b45d3de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b45d3de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10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b45d3de7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b45d3de7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96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b45d3de7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b45d3de7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46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b45d3de7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b45d3de7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469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b45d3de7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b45d3de7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64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7C00"/>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6727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latin typeface="Montserrat"/>
              <a:ea typeface="Montserrat"/>
              <a:cs typeface="Montserrat"/>
              <a:sym typeface="Montserrat"/>
            </a:endParaRPr>
          </a:p>
          <a:p>
            <a:pPr marL="0" lvl="0" indent="0" algn="l" rtl="0">
              <a:spcBef>
                <a:spcPts val="0"/>
              </a:spcBef>
              <a:spcAft>
                <a:spcPts val="0"/>
              </a:spcAft>
              <a:buNone/>
            </a:pPr>
            <a:r>
              <a:rPr lang="en" sz="1800" dirty="0">
                <a:latin typeface="Montserrat"/>
                <a:ea typeface="Montserrat"/>
                <a:cs typeface="Montserrat"/>
                <a:sym typeface="Montserrat"/>
              </a:rPr>
              <a:t>CEF 440: INTERNET PROGRAMMING (J2EE) AND MOBILE </a:t>
            </a:r>
            <a:r>
              <a:rPr lang="en" sz="1800" dirty="0" smtClean="0">
                <a:latin typeface="Montserrat"/>
                <a:ea typeface="Montserrat"/>
                <a:cs typeface="Montserrat"/>
                <a:sym typeface="Montserrat"/>
              </a:rPr>
              <a:t>PROGRAMMING</a:t>
            </a:r>
            <a:br>
              <a:rPr lang="en" sz="1800" dirty="0" smtClean="0">
                <a:latin typeface="Montserrat"/>
                <a:ea typeface="Montserrat"/>
                <a:cs typeface="Montserrat"/>
                <a:sym typeface="Montserrat"/>
              </a:rPr>
            </a:br>
            <a:endParaRPr sz="1800" dirty="0">
              <a:latin typeface="Montserrat"/>
              <a:ea typeface="Montserrat"/>
              <a:cs typeface="Montserrat"/>
              <a:sym typeface="Montserrat"/>
            </a:endParaRPr>
          </a:p>
          <a:p>
            <a:pPr marL="0" lvl="0" indent="0" algn="l" rtl="0">
              <a:spcBef>
                <a:spcPts val="0"/>
              </a:spcBef>
              <a:spcAft>
                <a:spcPts val="0"/>
              </a:spcAft>
              <a:buNone/>
            </a:pPr>
            <a:r>
              <a:rPr lang="en-US" sz="1800" dirty="0" smtClean="0">
                <a:latin typeface="Montserrat"/>
                <a:ea typeface="Montserrat"/>
                <a:cs typeface="Montserrat"/>
                <a:sym typeface="Montserrat"/>
              </a:rPr>
              <a:t>UI DESIGN AND IMPLEMENTATION</a:t>
            </a:r>
            <a:br>
              <a:rPr lang="en-US" sz="1800" dirty="0" smtClean="0">
                <a:latin typeface="Montserrat"/>
                <a:ea typeface="Montserrat"/>
                <a:cs typeface="Montserrat"/>
                <a:sym typeface="Montserrat"/>
              </a:rPr>
            </a:br>
            <a:r>
              <a:rPr lang="en-US" sz="1800" dirty="0" smtClean="0">
                <a:latin typeface="Montserrat"/>
                <a:ea typeface="Montserrat"/>
                <a:cs typeface="Montserrat"/>
                <a:sym typeface="Montserrat"/>
              </a:rPr>
              <a:t>MARKET MANAGEMENT SYSTEM</a:t>
            </a:r>
            <a:endParaRPr sz="1800" dirty="0">
              <a:latin typeface="Montserrat"/>
              <a:ea typeface="Montserrat"/>
              <a:cs typeface="Montserrat"/>
              <a:sym typeface="Montserrat"/>
            </a:endParaRPr>
          </a:p>
          <a:p>
            <a:pPr marL="0" lvl="0" indent="0" algn="l" rtl="0">
              <a:spcBef>
                <a:spcPts val="0"/>
              </a:spcBef>
              <a:spcAft>
                <a:spcPts val="0"/>
              </a:spcAft>
              <a:buNone/>
            </a:pPr>
            <a:endParaRPr sz="1000" dirty="0">
              <a:latin typeface="Montserrat"/>
              <a:ea typeface="Montserrat"/>
              <a:cs typeface="Montserrat"/>
              <a:sym typeface="Montserrat"/>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latin typeface="Montserrat"/>
                <a:ea typeface="Montserrat"/>
                <a:cs typeface="Montserrat"/>
                <a:sym typeface="Montserrat"/>
              </a:rPr>
              <a:t>Course Instructor</a:t>
            </a:r>
            <a:endParaRPr sz="2400">
              <a:latin typeface="Montserrat"/>
              <a:ea typeface="Montserrat"/>
              <a:cs typeface="Montserrat"/>
              <a:sym typeface="Montserrat"/>
            </a:endParaRPr>
          </a:p>
          <a:p>
            <a:pPr marL="0" lvl="0" indent="0" algn="l" rtl="0">
              <a:spcBef>
                <a:spcPts val="0"/>
              </a:spcBef>
              <a:spcAft>
                <a:spcPts val="0"/>
              </a:spcAft>
              <a:buNone/>
            </a:pPr>
            <a:r>
              <a:rPr lang="en" sz="2400">
                <a:latin typeface="Montserrat"/>
                <a:ea typeface="Montserrat"/>
                <a:cs typeface="Montserrat"/>
                <a:sym typeface="Montserrat"/>
              </a:rPr>
              <a:t>DR. VALERY NKEMENI</a:t>
            </a:r>
            <a:endParaRPr sz="2400">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a:stretch/>
        </p:blipFill>
        <p:spPr>
          <a:xfrm>
            <a:off x="243174" y="152399"/>
            <a:ext cx="2357447" cy="4838699"/>
          </a:xfrm>
          <a:prstGeom prst="rect">
            <a:avLst/>
          </a:prstGeom>
          <a:noFill/>
          <a:ln>
            <a:noFill/>
          </a:ln>
        </p:spPr>
      </p:pic>
      <p:pic>
        <p:nvPicPr>
          <p:cNvPr id="5" name="Google Shape;80;p14"/>
          <p:cNvPicPr preferRelativeResize="0"/>
          <p:nvPr/>
        </p:nvPicPr>
        <p:blipFill rotWithShape="1">
          <a:blip r:embed="rId4">
            <a:alphaModFix/>
          </a:blip>
          <a:srcRect/>
          <a:stretch/>
        </p:blipFill>
        <p:spPr>
          <a:xfrm>
            <a:off x="3006708" y="152398"/>
            <a:ext cx="2357447" cy="4838699"/>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575" y="172858"/>
            <a:ext cx="2337510" cy="479777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a:stretch/>
        </p:blipFill>
        <p:spPr>
          <a:xfrm>
            <a:off x="152400" y="152400"/>
            <a:ext cx="2445142" cy="4838699"/>
          </a:xfrm>
          <a:prstGeom prst="rect">
            <a:avLst/>
          </a:prstGeom>
          <a:noFill/>
          <a:ln>
            <a:noFill/>
          </a:ln>
        </p:spPr>
      </p:pic>
      <p:pic>
        <p:nvPicPr>
          <p:cNvPr id="147" name="Google Shape;147;p23"/>
          <p:cNvPicPr preferRelativeResize="0"/>
          <p:nvPr/>
        </p:nvPicPr>
        <p:blipFill rotWithShape="1">
          <a:blip r:embed="rId4">
            <a:alphaModFix/>
          </a:blip>
          <a:srcRect/>
          <a:stretch/>
        </p:blipFill>
        <p:spPr>
          <a:xfrm>
            <a:off x="5910197" y="152399"/>
            <a:ext cx="2357447" cy="4838699"/>
          </a:xfrm>
          <a:prstGeom prst="rect">
            <a:avLst/>
          </a:prstGeom>
          <a:noFill/>
          <a:ln>
            <a:noFill/>
          </a:ln>
        </p:spPr>
      </p:pic>
      <p:pic>
        <p:nvPicPr>
          <p:cNvPr id="148" name="Google Shape;148;p23"/>
          <p:cNvPicPr preferRelativeResize="0"/>
          <p:nvPr/>
        </p:nvPicPr>
        <p:blipFill rotWithShape="1">
          <a:blip r:embed="rId5">
            <a:alphaModFix/>
          </a:blip>
          <a:srcRect/>
          <a:stretch/>
        </p:blipFill>
        <p:spPr>
          <a:xfrm>
            <a:off x="3075146" y="152399"/>
            <a:ext cx="2357447" cy="483869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4"/>
          <p:cNvPicPr preferRelativeResize="0"/>
          <p:nvPr/>
        </p:nvPicPr>
        <p:blipFill rotWithShape="1">
          <a:blip r:embed="rId3">
            <a:alphaModFix/>
          </a:blip>
          <a:srcRect/>
          <a:stretch/>
        </p:blipFill>
        <p:spPr>
          <a:xfrm>
            <a:off x="152400" y="152400"/>
            <a:ext cx="2445142" cy="4838699"/>
          </a:xfrm>
          <a:prstGeom prst="rect">
            <a:avLst/>
          </a:prstGeom>
          <a:noFill/>
          <a:ln>
            <a:noFill/>
          </a:ln>
        </p:spPr>
      </p:pic>
      <p:pic>
        <p:nvPicPr>
          <p:cNvPr id="154" name="Google Shape;154;p24"/>
          <p:cNvPicPr preferRelativeResize="0"/>
          <p:nvPr/>
        </p:nvPicPr>
        <p:blipFill rotWithShape="1">
          <a:blip r:embed="rId4">
            <a:alphaModFix/>
          </a:blip>
          <a:srcRect l="1793" r="1793"/>
          <a:stretch/>
        </p:blipFill>
        <p:spPr>
          <a:xfrm>
            <a:off x="3121842" y="152400"/>
            <a:ext cx="2357447" cy="4838699"/>
          </a:xfrm>
          <a:prstGeom prst="rect">
            <a:avLst/>
          </a:prstGeom>
          <a:noFill/>
          <a:ln>
            <a:noFill/>
          </a:ln>
        </p:spPr>
      </p:pic>
      <p:pic>
        <p:nvPicPr>
          <p:cNvPr id="155" name="Google Shape;155;p24"/>
          <p:cNvPicPr preferRelativeResize="0"/>
          <p:nvPr/>
        </p:nvPicPr>
        <p:blipFill rotWithShape="1">
          <a:blip r:embed="rId5">
            <a:alphaModFix/>
          </a:blip>
          <a:srcRect l="1229" r="1229"/>
          <a:stretch/>
        </p:blipFill>
        <p:spPr>
          <a:xfrm>
            <a:off x="6003589" y="152400"/>
            <a:ext cx="2357447" cy="48387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Frontend Implementation</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The UX/UX of the project was implemented using React Native. React Native is an open source mobile application development framework created by Facebook.It uses Javascript to create cross-platform mobile applications enabling us to develop mobile apps for both iOS and Android simultaneously using a single codebase</a:t>
            </a:r>
            <a:endParaRPr sz="1100">
              <a:latin typeface="Montserrat"/>
              <a:ea typeface="Montserrat"/>
              <a:cs typeface="Montserrat"/>
              <a:sym typeface="Montserrat"/>
            </a:endParaRPr>
          </a:p>
          <a:p>
            <a:pPr marL="0" lvl="0" indent="0" algn="l" rtl="0">
              <a:lnSpc>
                <a:spcPct val="115000"/>
              </a:lnSpc>
              <a:spcBef>
                <a:spcPts val="1600"/>
              </a:spcBef>
              <a:spcAft>
                <a:spcPts val="1600"/>
              </a:spcAft>
              <a:buNone/>
            </a:pPr>
            <a:endParaRPr sz="1100">
              <a:latin typeface="Montserrat"/>
              <a:ea typeface="Montserrat"/>
              <a:cs typeface="Montserrat"/>
              <a:sym typeface="Montserrat"/>
            </a:endParaRPr>
          </a:p>
        </p:txBody>
      </p:sp>
      <p:sp>
        <p:nvSpPr>
          <p:cNvPr id="161" name="Google Shape;161;p25"/>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162" name="Google Shape;162;p25"/>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163" name="Google Shape;163;p25"/>
          <p:cNvPicPr preferRelativeResize="0"/>
          <p:nvPr/>
        </p:nvPicPr>
        <p:blipFill rotWithShape="1">
          <a:blip r:embed="rId3">
            <a:alphaModFix/>
          </a:blip>
          <a:srcRect l="22610" r="22615"/>
          <a:stretch/>
        </p:blipFill>
        <p:spPr>
          <a:xfrm>
            <a:off x="4572000" y="0"/>
            <a:ext cx="4572001"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6"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69" name="Google Shape;169;p26"/>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Why Use ReactNative?</a:t>
            </a:r>
            <a:endParaRPr>
              <a:solidFill>
                <a:srgbClr val="097C00"/>
              </a:solidFill>
              <a:latin typeface="Montserrat"/>
              <a:ea typeface="Montserrat"/>
              <a:cs typeface="Montserrat"/>
              <a:sym typeface="Montserrat"/>
            </a:endParaRPr>
          </a:p>
          <a:p>
            <a:pPr marL="0" lvl="0" indent="0" algn="l" rtl="0">
              <a:spcBef>
                <a:spcPts val="0"/>
              </a:spcBef>
              <a:spcAft>
                <a:spcPts val="0"/>
              </a:spcAft>
              <a:buNone/>
            </a:pPr>
            <a:r>
              <a:rPr lang="en" sz="1200" b="0">
                <a:latin typeface="Montserrat"/>
                <a:ea typeface="Montserrat"/>
                <a:cs typeface="Montserrat"/>
                <a:sym typeface="Montserrat"/>
              </a:rPr>
              <a:t>ReactNative was chosen due to the following reasons:</a:t>
            </a:r>
            <a:endParaRPr sz="1200" b="0">
              <a:latin typeface="Montserrat"/>
              <a:ea typeface="Montserrat"/>
              <a:cs typeface="Montserrat"/>
              <a:sym typeface="Montserrat"/>
            </a:endParaRPr>
          </a:p>
          <a:p>
            <a:pPr marL="457200" lvl="0" indent="0" algn="l" rtl="0">
              <a:spcBef>
                <a:spcPts val="0"/>
              </a:spcBef>
              <a:spcAft>
                <a:spcPts val="0"/>
              </a:spcAft>
              <a:buNone/>
            </a:pPr>
            <a:endParaRPr sz="1200" b="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n" sz="1200" b="0">
                <a:latin typeface="Montserrat"/>
                <a:ea typeface="Montserrat"/>
                <a:cs typeface="Montserrat"/>
                <a:sym typeface="Montserrat"/>
              </a:rPr>
              <a:t> Mobile App Development: We are developing a mobile application to enable a majority of our target population (buyers and sellers) to easily access the application.</a:t>
            </a:r>
            <a:endParaRPr sz="1200" b="0">
              <a:latin typeface="Montserrat"/>
              <a:ea typeface="Montserrat"/>
              <a:cs typeface="Montserrat"/>
              <a:sym typeface="Montserrat"/>
            </a:endParaRPr>
          </a:p>
          <a:p>
            <a:pPr marL="457200" lvl="0" indent="0" algn="l" rtl="0">
              <a:spcBef>
                <a:spcPts val="0"/>
              </a:spcBef>
              <a:spcAft>
                <a:spcPts val="0"/>
              </a:spcAft>
              <a:buNone/>
            </a:pPr>
            <a:endParaRPr sz="1200" b="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n" sz="1200" b="0">
                <a:latin typeface="Montserrat"/>
                <a:ea typeface="Montserrat"/>
                <a:cs typeface="Montserrat"/>
                <a:sym typeface="Montserrat"/>
              </a:rPr>
              <a:t>  Code Reusability: It creates cross platform apps hence helping us target a large population while saving time, effort and money.</a:t>
            </a:r>
            <a:endParaRPr sz="1200" b="0">
              <a:latin typeface="Montserrat"/>
              <a:ea typeface="Montserrat"/>
              <a:cs typeface="Montserrat"/>
              <a:sym typeface="Montserrat"/>
            </a:endParaRPr>
          </a:p>
          <a:p>
            <a:pPr marL="457200" lvl="0" indent="0" algn="l" rtl="0">
              <a:spcBef>
                <a:spcPts val="0"/>
              </a:spcBef>
              <a:spcAft>
                <a:spcPts val="0"/>
              </a:spcAft>
              <a:buNone/>
            </a:pPr>
            <a:endParaRPr sz="1200" b="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n" sz="1200" b="0">
                <a:latin typeface="Montserrat"/>
                <a:ea typeface="Montserrat"/>
                <a:cs typeface="Montserrat"/>
                <a:sym typeface="Montserrat"/>
              </a:rPr>
              <a:t> Components: React Native allows us to create different components which can be reused wherever needed making it easier to create both simple and complex designs.</a:t>
            </a:r>
            <a:endParaRPr sz="1200" b="0">
              <a:latin typeface="Montserrat"/>
              <a:ea typeface="Montserrat"/>
              <a:cs typeface="Montserrat"/>
              <a:sym typeface="Montserrat"/>
            </a:endParaRPr>
          </a:p>
          <a:p>
            <a:pPr marL="0" lvl="0" indent="0" algn="l" rtl="0">
              <a:spcBef>
                <a:spcPts val="0"/>
              </a:spcBef>
              <a:spcAft>
                <a:spcPts val="0"/>
              </a:spcAft>
              <a:buNone/>
            </a:pPr>
            <a:endParaRPr sz="1200" b="0">
              <a:latin typeface="Montserrat"/>
              <a:ea typeface="Montserrat"/>
              <a:cs typeface="Montserrat"/>
              <a:sym typeface="Montserrat"/>
            </a:endParaRPr>
          </a:p>
          <a:p>
            <a:pPr marL="457200" lvl="0" indent="0" algn="l" rtl="0">
              <a:spcBef>
                <a:spcPts val="0"/>
              </a:spcBef>
              <a:spcAft>
                <a:spcPts val="0"/>
              </a:spcAft>
              <a:buNone/>
            </a:pPr>
            <a:endParaRPr sz="1400" b="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Development Process</a:t>
            </a:r>
            <a:endParaRPr>
              <a:solidFill>
                <a:srgbClr val="097C00"/>
              </a:solidFill>
              <a:latin typeface="Montserrat"/>
              <a:ea typeface="Montserrat"/>
              <a:cs typeface="Montserrat"/>
              <a:sym typeface="Montserrat"/>
            </a:endParaRPr>
          </a:p>
        </p:txBody>
      </p:sp>
      <p:graphicFrame>
        <p:nvGraphicFramePr>
          <p:cNvPr id="175" name="Google Shape;175;p27"/>
          <p:cNvGraphicFramePr/>
          <p:nvPr/>
        </p:nvGraphicFramePr>
        <p:xfrm>
          <a:off x="323100" y="2393975"/>
          <a:ext cx="8522700" cy="719125"/>
        </p:xfrm>
        <a:graphic>
          <a:graphicData uri="http://schemas.openxmlformats.org/drawingml/2006/table">
            <a:tbl>
              <a:tblPr>
                <a:noFill/>
                <a:tableStyleId>{7E7B225A-93B5-405D-8FA5-C9193B0FA584}</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97C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97C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176" name="Google Shape;176;p27"/>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sp>
        <p:nvSpPr>
          <p:cNvPr id="177" name="Google Shape;177;p27"/>
          <p:cNvSpPr txBox="1">
            <a:spLocks noGrp="1"/>
          </p:cNvSpPr>
          <p:nvPr>
            <p:ph type="title"/>
          </p:nvPr>
        </p:nvSpPr>
        <p:spPr>
          <a:xfrm>
            <a:off x="646175" y="123506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97C00"/>
                </a:solidFill>
              </a:rPr>
              <a:t>1. Planning and Sprint Setup</a:t>
            </a:r>
            <a:endParaRPr sz="1800">
              <a:solidFill>
                <a:srgbClr val="097C00"/>
              </a:solidFill>
              <a:latin typeface="Montserrat"/>
              <a:ea typeface="Montserrat"/>
              <a:cs typeface="Montserrat"/>
              <a:sym typeface="Montserrat"/>
            </a:endParaRPr>
          </a:p>
        </p:txBody>
      </p:sp>
      <p:sp>
        <p:nvSpPr>
          <p:cNvPr id="178" name="Google Shape;178;p27"/>
          <p:cNvSpPr txBox="1">
            <a:spLocks noGrp="1"/>
          </p:cNvSpPr>
          <p:nvPr>
            <p:ph type="body" idx="4294967295"/>
          </p:nvPr>
        </p:nvSpPr>
        <p:spPr>
          <a:xfrm>
            <a:off x="610450" y="1689026"/>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Conducted a planning session to define project goals, scope, and user stories based on the UI/UX design</a:t>
            </a:r>
            <a:endParaRPr sz="1000"/>
          </a:p>
        </p:txBody>
      </p:sp>
      <p:sp>
        <p:nvSpPr>
          <p:cNvPr id="179" name="Google Shape;179;p27"/>
          <p:cNvSpPr txBox="1">
            <a:spLocks noGrp="1"/>
          </p:cNvSpPr>
          <p:nvPr>
            <p:ph type="title"/>
          </p:nvPr>
        </p:nvSpPr>
        <p:spPr>
          <a:xfrm>
            <a:off x="3251009" y="3668337"/>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97C00"/>
                </a:solidFill>
                <a:latin typeface="Montserrat"/>
                <a:ea typeface="Montserrat"/>
                <a:cs typeface="Montserrat"/>
                <a:sym typeface="Montserrat"/>
              </a:rPr>
              <a:t>2. Sprint Workflow</a:t>
            </a:r>
            <a:endParaRPr sz="1800">
              <a:solidFill>
                <a:srgbClr val="097C00"/>
              </a:solidFill>
              <a:latin typeface="Montserrat"/>
              <a:ea typeface="Montserrat"/>
              <a:cs typeface="Montserrat"/>
              <a:sym typeface="Montserrat"/>
            </a:endParaRPr>
          </a:p>
        </p:txBody>
      </p:sp>
      <p:sp>
        <p:nvSpPr>
          <p:cNvPr id="180" name="Google Shape;180;p27"/>
          <p:cNvSpPr txBox="1">
            <a:spLocks noGrp="1"/>
          </p:cNvSpPr>
          <p:nvPr>
            <p:ph type="body" idx="4294967295"/>
          </p:nvPr>
        </p:nvSpPr>
        <p:spPr>
          <a:xfrm>
            <a:off x="3251009" y="4158050"/>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Montserrat"/>
                <a:ea typeface="Montserrat"/>
                <a:cs typeface="Montserrat"/>
                <a:sym typeface="Montserrat"/>
              </a:rPr>
              <a:t>At the beginning of each sprint, hold a sprint planning meeting to discuss and select user stories to be implemented during that sprint.</a:t>
            </a:r>
            <a:endParaRPr sz="1000">
              <a:latin typeface="Montserrat"/>
              <a:ea typeface="Montserrat"/>
              <a:cs typeface="Montserrat"/>
              <a:sym typeface="Montserrat"/>
            </a:endParaRPr>
          </a:p>
        </p:txBody>
      </p:sp>
      <p:sp>
        <p:nvSpPr>
          <p:cNvPr id="181" name="Google Shape;181;p27"/>
          <p:cNvSpPr txBox="1">
            <a:spLocks noGrp="1"/>
          </p:cNvSpPr>
          <p:nvPr>
            <p:ph type="title"/>
          </p:nvPr>
        </p:nvSpPr>
        <p:spPr>
          <a:xfrm>
            <a:off x="5091057" y="1235062"/>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97C00"/>
                </a:solidFill>
                <a:latin typeface="Montserrat"/>
                <a:ea typeface="Montserrat"/>
                <a:cs typeface="Montserrat"/>
                <a:sym typeface="Montserrat"/>
              </a:rPr>
              <a:t>3. Continuous Integration and Testing</a:t>
            </a:r>
            <a:endParaRPr sz="1800">
              <a:solidFill>
                <a:srgbClr val="097C00"/>
              </a:solidFill>
              <a:latin typeface="Montserrat"/>
              <a:ea typeface="Montserrat"/>
              <a:cs typeface="Montserrat"/>
              <a:sym typeface="Montserrat"/>
            </a:endParaRPr>
          </a:p>
        </p:txBody>
      </p:sp>
      <p:sp>
        <p:nvSpPr>
          <p:cNvPr id="182" name="Google Shape;182;p27"/>
          <p:cNvSpPr txBox="1">
            <a:spLocks noGrp="1"/>
          </p:cNvSpPr>
          <p:nvPr>
            <p:ph type="body" idx="4294967295"/>
          </p:nvPr>
        </p:nvSpPr>
        <p:spPr>
          <a:xfrm>
            <a:off x="5091049" y="1721213"/>
            <a:ext cx="23532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Montserrat"/>
                <a:ea typeface="Montserrat"/>
                <a:cs typeface="Montserrat"/>
                <a:sym typeface="Montserrat"/>
              </a:rPr>
              <a:t>Utilized continuous integration tools to integrate code changes from different team members seamlessly</a:t>
            </a:r>
            <a:endParaRPr sz="1000">
              <a:latin typeface="Montserrat"/>
              <a:ea typeface="Montserrat"/>
              <a:cs typeface="Montserrat"/>
              <a:sym typeface="Montserrat"/>
            </a:endParaRPr>
          </a:p>
        </p:txBody>
      </p:sp>
      <p:sp>
        <p:nvSpPr>
          <p:cNvPr id="183" name="Google Shape;183;p27"/>
          <p:cNvSpPr txBox="1">
            <a:spLocks noGrp="1"/>
          </p:cNvSpPr>
          <p:nvPr>
            <p:ph type="title"/>
          </p:nvPr>
        </p:nvSpPr>
        <p:spPr>
          <a:xfrm>
            <a:off x="6245125" y="3668325"/>
            <a:ext cx="2663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97C00"/>
                </a:solidFill>
                <a:latin typeface="Montserrat"/>
                <a:ea typeface="Montserrat"/>
                <a:cs typeface="Montserrat"/>
                <a:sym typeface="Montserrat"/>
              </a:rPr>
              <a:t>4. Collaboration and Communication</a:t>
            </a:r>
            <a:endParaRPr sz="1800">
              <a:solidFill>
                <a:srgbClr val="097C00"/>
              </a:solidFill>
              <a:latin typeface="Montserrat"/>
              <a:ea typeface="Montserrat"/>
              <a:cs typeface="Montserrat"/>
              <a:sym typeface="Montserrat"/>
            </a:endParaRPr>
          </a:p>
        </p:txBody>
      </p:sp>
      <p:sp>
        <p:nvSpPr>
          <p:cNvPr id="184" name="Google Shape;184;p27"/>
          <p:cNvSpPr txBox="1">
            <a:spLocks noGrp="1"/>
          </p:cNvSpPr>
          <p:nvPr>
            <p:ph type="body" idx="4294967295"/>
          </p:nvPr>
        </p:nvSpPr>
        <p:spPr>
          <a:xfrm>
            <a:off x="6245125" y="4093775"/>
            <a:ext cx="23532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Montserrat"/>
                <a:ea typeface="Montserrat"/>
                <a:cs typeface="Montserrat"/>
                <a:sym typeface="Montserrat"/>
              </a:rPr>
              <a:t>Maintained close coordination with the UI/UX designers to address any design-related questions or refinements during implementation</a:t>
            </a:r>
            <a:endParaRPr sz="1000">
              <a:latin typeface="Montserrat"/>
              <a:ea typeface="Montserrat"/>
              <a:cs typeface="Montserrat"/>
              <a:sym typeface="Montserrat"/>
            </a:endParaRPr>
          </a:p>
        </p:txBody>
      </p:sp>
      <p:cxnSp>
        <p:nvCxnSpPr>
          <p:cNvPr id="185" name="Google Shape;185;p27"/>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86" name="Google Shape;186;p27"/>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187" name="Google Shape;187;p27"/>
          <p:cNvCxnSpPr/>
          <p:nvPr/>
        </p:nvCxnSpPr>
        <p:spPr>
          <a:xfrm>
            <a:off x="6168925" y="3113100"/>
            <a:ext cx="0" cy="8280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8"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93" name="Google Shape;193;p28"/>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User Interface Implementation</a:t>
            </a:r>
            <a:endParaRPr>
              <a:solidFill>
                <a:srgbClr val="097C00"/>
              </a:solidFill>
              <a:latin typeface="Montserrat"/>
              <a:ea typeface="Montserrat"/>
              <a:cs typeface="Montserrat"/>
              <a:sym typeface="Montserrat"/>
            </a:endParaRPr>
          </a:p>
          <a:p>
            <a:pPr marL="457200" lvl="0" indent="0" algn="l" rtl="0">
              <a:spcBef>
                <a:spcPts val="0"/>
              </a:spcBef>
              <a:spcAft>
                <a:spcPts val="0"/>
              </a:spcAft>
              <a:buNone/>
            </a:pPr>
            <a:r>
              <a:rPr lang="en" sz="1200" b="0">
                <a:solidFill>
                  <a:srgbClr val="097C00"/>
                </a:solidFill>
                <a:latin typeface="Montserrat"/>
                <a:ea typeface="Montserrat"/>
                <a:cs typeface="Montserrat"/>
                <a:sym typeface="Montserrat"/>
              </a:rPr>
              <a:t>Running the Project:</a:t>
            </a:r>
            <a:endParaRPr sz="1200" b="0">
              <a:solidFill>
                <a:srgbClr val="097C00"/>
              </a:solidFill>
              <a:latin typeface="Montserrat"/>
              <a:ea typeface="Montserrat"/>
              <a:cs typeface="Montserrat"/>
              <a:sym typeface="Montserrat"/>
            </a:endParaRPr>
          </a:p>
          <a:p>
            <a:pPr marL="457200" lvl="0" indent="0" algn="l" rtl="0">
              <a:spcBef>
                <a:spcPts val="0"/>
              </a:spcBef>
              <a:spcAft>
                <a:spcPts val="0"/>
              </a:spcAft>
              <a:buNone/>
            </a:pP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The expo-cli (command line interface) is a set of tools built around ReactNative. It was used as it abstracts away from the native code and makes it simpler to start developing in react by providing us a simpler development environment as well as utility features.</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To run project:</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 Download project from github</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 In terminal, run npm install to install the needed node modules</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 Run npm start to start the project</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 Download the expo app on your phone</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 Scan the QR Code generated and preview the app on your phone.</a:t>
            </a:r>
            <a:endParaRPr sz="1200" b="0">
              <a:latin typeface="Montserrat"/>
              <a:ea typeface="Montserrat"/>
              <a:cs typeface="Montserrat"/>
              <a:sym typeface="Montserrat"/>
            </a:endParaRPr>
          </a:p>
          <a:p>
            <a:pPr marL="457200" lvl="0" indent="0" algn="l" rtl="0">
              <a:spcBef>
                <a:spcPts val="0"/>
              </a:spcBef>
              <a:spcAft>
                <a:spcPts val="0"/>
              </a:spcAft>
              <a:buNone/>
            </a:pPr>
            <a:r>
              <a:rPr lang="en" sz="1200" b="0">
                <a:latin typeface="Montserrat"/>
                <a:ea typeface="Montserrat"/>
                <a:cs typeface="Montserrat"/>
                <a:sym typeface="Montserrat"/>
              </a:rPr>
              <a:t>  Currently Developed Pages and Reusable Components</a:t>
            </a:r>
            <a:endParaRPr sz="1200" b="0">
              <a:latin typeface="Montserrat"/>
              <a:ea typeface="Montserrat"/>
              <a:cs typeface="Montserrat"/>
              <a:sym typeface="Montserrat"/>
            </a:endParaRPr>
          </a:p>
          <a:p>
            <a:pPr marL="457200" lvl="0" indent="0" algn="l" rtl="0">
              <a:spcBef>
                <a:spcPts val="0"/>
              </a:spcBef>
              <a:spcAft>
                <a:spcPts val="0"/>
              </a:spcAft>
              <a:buNone/>
            </a:pPr>
            <a:endParaRPr sz="1200" b="0">
              <a:latin typeface="Montserrat"/>
              <a:ea typeface="Montserrat"/>
              <a:cs typeface="Montserrat"/>
              <a:sym typeface="Montserrat"/>
            </a:endParaRPr>
          </a:p>
          <a:p>
            <a:pPr marL="0" lvl="0" indent="0" algn="l" rtl="0">
              <a:spcBef>
                <a:spcPts val="0"/>
              </a:spcBef>
              <a:spcAft>
                <a:spcPts val="0"/>
              </a:spcAft>
              <a:buNone/>
            </a:pPr>
            <a:endParaRPr sz="1200" b="0">
              <a:latin typeface="Montserrat"/>
              <a:ea typeface="Montserrat"/>
              <a:cs typeface="Montserrat"/>
              <a:sym typeface="Montserrat"/>
            </a:endParaRPr>
          </a:p>
          <a:p>
            <a:pPr marL="457200" lvl="0" indent="0" algn="l" rtl="0">
              <a:spcBef>
                <a:spcPts val="0"/>
              </a:spcBef>
              <a:spcAft>
                <a:spcPts val="0"/>
              </a:spcAft>
              <a:buNone/>
            </a:pPr>
            <a:endParaRPr sz="1400" b="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Reusable Components</a:t>
            </a:r>
            <a:endParaRPr>
              <a:solidFill>
                <a:srgbClr val="097C00"/>
              </a:solidFill>
              <a:latin typeface="Montserrat"/>
              <a:ea typeface="Montserrat"/>
              <a:cs typeface="Montserrat"/>
              <a:sym typeface="Montserrat"/>
            </a:endParaRPr>
          </a:p>
        </p:txBody>
      </p:sp>
      <p:sp>
        <p:nvSpPr>
          <p:cNvPr id="199" name="Google Shape;199;p2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1. Footer: This footer was created independently so it can be reused. It contains icons which when tapped on help us navigate to the various pages of the app</a:t>
            </a:r>
            <a:endParaRPr>
              <a:latin typeface="Montserrat"/>
              <a:ea typeface="Montserrat"/>
              <a:cs typeface="Montserrat"/>
              <a:sym typeface="Montserrat"/>
            </a:endParaRPr>
          </a:p>
          <a:p>
            <a:pPr marL="0" lvl="0" indent="0" algn="l" rtl="0">
              <a:spcBef>
                <a:spcPts val="1600"/>
              </a:spcBef>
              <a:spcAft>
                <a:spcPts val="1600"/>
              </a:spcAft>
              <a:buNone/>
            </a:pPr>
            <a:r>
              <a:rPr lang="en">
                <a:latin typeface="Montserrat"/>
                <a:ea typeface="Montserrat"/>
                <a:cs typeface="Montserrat"/>
                <a:sym typeface="Montserrat"/>
              </a:rPr>
              <a:t>2. Card: This component was created to display various products available in the market</a:t>
            </a:r>
            <a:endParaRPr>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30"/>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Developed Pages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solidFill>
                  <a:srgbClr val="097C00"/>
                </a:solidFill>
                <a:latin typeface="Montserrat"/>
                <a:ea typeface="Montserrat"/>
                <a:cs typeface="Montserrat"/>
                <a:sym typeface="Montserrat"/>
              </a:rPr>
              <a:t> 1. Sign Up Page:</a:t>
            </a:r>
            <a:endParaRPr sz="1100">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 This page helps the buyer and seller sign in when they first visit the app. </a:t>
            </a:r>
            <a:endParaRPr sz="1100">
              <a:latin typeface="Montserrat"/>
              <a:ea typeface="Montserrat"/>
              <a:cs typeface="Montserrat"/>
              <a:sym typeface="Montserrat"/>
            </a:endParaRPr>
          </a:p>
          <a:p>
            <a:pPr marL="0" lvl="0" indent="0" algn="l" rtl="0">
              <a:lnSpc>
                <a:spcPct val="115000"/>
              </a:lnSpc>
              <a:spcBef>
                <a:spcPts val="1600"/>
              </a:spcBef>
              <a:spcAft>
                <a:spcPts val="1600"/>
              </a:spcAft>
              <a:buNone/>
            </a:pPr>
            <a:endParaRPr sz="1100">
              <a:latin typeface="Montserrat"/>
              <a:ea typeface="Montserrat"/>
              <a:cs typeface="Montserrat"/>
              <a:sym typeface="Montserrat"/>
            </a:endParaRPr>
          </a:p>
        </p:txBody>
      </p:sp>
      <p:sp>
        <p:nvSpPr>
          <p:cNvPr id="205" name="Google Shape;205;p30"/>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206" name="Google Shape;206;p3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207" name="Google Shape;207;p30"/>
          <p:cNvPicPr preferRelativeResize="0"/>
          <p:nvPr/>
        </p:nvPicPr>
        <p:blipFill>
          <a:blip r:embed="rId3">
            <a:alphaModFix/>
          </a:blip>
          <a:stretch>
            <a:fillRect/>
          </a:stretch>
        </p:blipFill>
        <p:spPr>
          <a:xfrm>
            <a:off x="5760263" y="0"/>
            <a:ext cx="2295525" cy="51435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31"/>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Developed Pages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solidFill>
                  <a:srgbClr val="097C00"/>
                </a:solidFill>
                <a:latin typeface="Montserrat"/>
                <a:ea typeface="Montserrat"/>
                <a:cs typeface="Montserrat"/>
                <a:sym typeface="Montserrat"/>
              </a:rPr>
              <a:t>2. Home Page:</a:t>
            </a:r>
            <a:endParaRPr sz="1100">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  This is the first page the user sees after successfully signing up.. </a:t>
            </a:r>
            <a:endParaRPr sz="1100">
              <a:latin typeface="Montserrat"/>
              <a:ea typeface="Montserrat"/>
              <a:cs typeface="Montserrat"/>
              <a:sym typeface="Montserrat"/>
            </a:endParaRPr>
          </a:p>
          <a:p>
            <a:pPr marL="0" lvl="0" indent="0" algn="l" rtl="0">
              <a:lnSpc>
                <a:spcPct val="115000"/>
              </a:lnSpc>
              <a:spcBef>
                <a:spcPts val="1600"/>
              </a:spcBef>
              <a:spcAft>
                <a:spcPts val="1600"/>
              </a:spcAft>
              <a:buNone/>
            </a:pPr>
            <a:endParaRPr sz="1100">
              <a:latin typeface="Montserrat"/>
              <a:ea typeface="Montserrat"/>
              <a:cs typeface="Montserrat"/>
              <a:sym typeface="Montserrat"/>
            </a:endParaRPr>
          </a:p>
        </p:txBody>
      </p:sp>
      <p:sp>
        <p:nvSpPr>
          <p:cNvPr id="213" name="Google Shape;213;p31"/>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214" name="Google Shape;214;p3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215" name="Google Shape;215;p31"/>
          <p:cNvPicPr preferRelativeResize="0"/>
          <p:nvPr/>
        </p:nvPicPr>
        <p:blipFill rotWithShape="1">
          <a:blip r:embed="rId3">
            <a:alphaModFix/>
          </a:blip>
          <a:srcRect/>
          <a:stretch/>
        </p:blipFill>
        <p:spPr>
          <a:xfrm>
            <a:off x="5741725" y="0"/>
            <a:ext cx="2571750" cy="51435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097C00"/>
                </a:solidFill>
                <a:latin typeface="Montserrat"/>
                <a:ea typeface="Montserrat"/>
                <a:cs typeface="Montserrat"/>
                <a:sym typeface="Montserrat"/>
              </a:rPr>
              <a:t>CARRYAM GO</a:t>
            </a:r>
            <a:endParaRPr sz="2400">
              <a:solidFill>
                <a:srgbClr val="097C00"/>
              </a:solidFill>
              <a:latin typeface="Montserrat"/>
              <a:ea typeface="Montserrat"/>
              <a:cs typeface="Montserrat"/>
              <a:sym typeface="Montserrat"/>
            </a:endParaRPr>
          </a:p>
        </p:txBody>
      </p:sp>
      <p:sp>
        <p:nvSpPr>
          <p:cNvPr id="79" name="Google Shape;79;p14"/>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b="0">
                <a:latin typeface="Montserrat"/>
                <a:ea typeface="Montserrat"/>
                <a:cs typeface="Montserrat"/>
                <a:sym typeface="Montserrat"/>
              </a:rPr>
              <a:t>Is here  to facilitate and ensure a seamless interaction between buyers and sellers in a market setting, enabling buyers to access information about item availability, prices, and locations, while empowering sellers to showcase their products, prices, and market locations</a:t>
            </a:r>
            <a:endParaRPr sz="1700">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10" y="130896"/>
            <a:ext cx="2447275" cy="489971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32"/>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Developed Pages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solidFill>
                  <a:srgbClr val="097C00"/>
                </a:solidFill>
                <a:latin typeface="Montserrat"/>
                <a:ea typeface="Montserrat"/>
                <a:cs typeface="Montserrat"/>
                <a:sym typeface="Montserrat"/>
              </a:rPr>
              <a:t>3. Discount Page:</a:t>
            </a:r>
            <a:endParaRPr sz="1100">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 This page has helped buyers search for all foodstuffs which presently have a discount </a:t>
            </a:r>
            <a:endParaRPr sz="1100">
              <a:latin typeface="Montserrat"/>
              <a:ea typeface="Montserrat"/>
              <a:cs typeface="Montserrat"/>
              <a:sym typeface="Montserrat"/>
            </a:endParaRPr>
          </a:p>
          <a:p>
            <a:pPr marL="0" lvl="0" indent="0" algn="l" rtl="0">
              <a:lnSpc>
                <a:spcPct val="115000"/>
              </a:lnSpc>
              <a:spcBef>
                <a:spcPts val="1600"/>
              </a:spcBef>
              <a:spcAft>
                <a:spcPts val="1600"/>
              </a:spcAft>
              <a:buNone/>
            </a:pPr>
            <a:endParaRPr sz="1100">
              <a:latin typeface="Montserrat"/>
              <a:ea typeface="Montserrat"/>
              <a:cs typeface="Montserrat"/>
              <a:sym typeface="Montserrat"/>
            </a:endParaRPr>
          </a:p>
        </p:txBody>
      </p:sp>
      <p:sp>
        <p:nvSpPr>
          <p:cNvPr id="221" name="Google Shape;221;p32"/>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222" name="Google Shape;222;p3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223" name="Google Shape;223;p32"/>
          <p:cNvPicPr preferRelativeResize="0"/>
          <p:nvPr/>
        </p:nvPicPr>
        <p:blipFill>
          <a:blip r:embed="rId3">
            <a:alphaModFix/>
          </a:blip>
          <a:stretch>
            <a:fillRect/>
          </a:stretch>
        </p:blipFill>
        <p:spPr>
          <a:xfrm>
            <a:off x="5706125" y="0"/>
            <a:ext cx="2175100" cy="51435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sp>
        <p:nvSpPr>
          <p:cNvPr id="228" name="Google Shape;228;p33"/>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Developed Pages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solidFill>
                  <a:srgbClr val="097C00"/>
                </a:solidFill>
                <a:latin typeface="Montserrat"/>
                <a:ea typeface="Montserrat"/>
                <a:cs typeface="Montserrat"/>
                <a:sym typeface="Montserrat"/>
              </a:rPr>
              <a:t>4. Notification Page::</a:t>
            </a:r>
            <a:endParaRPr sz="1100">
              <a:solidFill>
                <a:srgbClr val="097C00"/>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 This page shows all the various notifications given to the user in recent times.</a:t>
            </a:r>
            <a:endParaRPr sz="1100">
              <a:latin typeface="Montserrat"/>
              <a:ea typeface="Montserrat"/>
              <a:cs typeface="Montserrat"/>
              <a:sym typeface="Montserrat"/>
            </a:endParaRPr>
          </a:p>
          <a:p>
            <a:pPr marL="0" lvl="0" indent="0" algn="l" rtl="0">
              <a:lnSpc>
                <a:spcPct val="115000"/>
              </a:lnSpc>
              <a:spcBef>
                <a:spcPts val="1600"/>
              </a:spcBef>
              <a:spcAft>
                <a:spcPts val="0"/>
              </a:spcAft>
              <a:buNone/>
            </a:pPr>
            <a:r>
              <a:rPr lang="en" sz="1100">
                <a:latin typeface="Montserrat"/>
                <a:ea typeface="Montserrat"/>
                <a:cs typeface="Montserrat"/>
                <a:sym typeface="Montserrat"/>
              </a:rPr>
              <a:t> </a:t>
            </a:r>
            <a:endParaRPr sz="1100">
              <a:latin typeface="Montserrat"/>
              <a:ea typeface="Montserrat"/>
              <a:cs typeface="Montserrat"/>
              <a:sym typeface="Montserrat"/>
            </a:endParaRPr>
          </a:p>
          <a:p>
            <a:pPr marL="0" lvl="0" indent="0" algn="l" rtl="0">
              <a:lnSpc>
                <a:spcPct val="115000"/>
              </a:lnSpc>
              <a:spcBef>
                <a:spcPts val="1600"/>
              </a:spcBef>
              <a:spcAft>
                <a:spcPts val="1600"/>
              </a:spcAft>
              <a:buNone/>
            </a:pPr>
            <a:endParaRPr sz="1100">
              <a:latin typeface="Montserrat"/>
              <a:ea typeface="Montserrat"/>
              <a:cs typeface="Montserrat"/>
              <a:sym typeface="Montserrat"/>
            </a:endParaRPr>
          </a:p>
        </p:txBody>
      </p:sp>
      <p:sp>
        <p:nvSpPr>
          <p:cNvPr id="229" name="Google Shape;229;p33"/>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230" name="Google Shape;230;p33"/>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231" name="Google Shape;231;p33"/>
          <p:cNvPicPr preferRelativeResize="0"/>
          <p:nvPr/>
        </p:nvPicPr>
        <p:blipFill>
          <a:blip r:embed="rId3">
            <a:alphaModFix/>
          </a:blip>
          <a:stretch>
            <a:fillRect/>
          </a:stretch>
        </p:blipFill>
        <p:spPr>
          <a:xfrm>
            <a:off x="5561900" y="0"/>
            <a:ext cx="2571750" cy="5143500"/>
          </a:xfrm>
          <a:prstGeom prst="rect">
            <a:avLst/>
          </a:prstGeom>
          <a:noFill/>
          <a:ln>
            <a:noFill/>
          </a:ln>
        </p:spPr>
      </p:pic>
      <p:pic>
        <p:nvPicPr>
          <p:cNvPr id="232" name="Google Shape;232;p33"/>
          <p:cNvPicPr preferRelativeResize="0"/>
          <p:nvPr/>
        </p:nvPicPr>
        <p:blipFill rotWithShape="1">
          <a:blip r:embed="rId4">
            <a:alphaModFix/>
          </a:blip>
          <a:srcRect/>
          <a:stretch/>
        </p:blipFill>
        <p:spPr>
          <a:xfrm>
            <a:off x="5600700" y="0"/>
            <a:ext cx="2571750" cy="51435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Components Used</a:t>
            </a:r>
            <a:endParaRPr>
              <a:solidFill>
                <a:srgbClr val="097C00"/>
              </a:solidFill>
              <a:latin typeface="Montserrat"/>
              <a:ea typeface="Montserrat"/>
              <a:cs typeface="Montserrat"/>
              <a:sym typeface="Montserrat"/>
            </a:endParaRPr>
          </a:p>
        </p:txBody>
      </p:sp>
      <p:sp>
        <p:nvSpPr>
          <p:cNvPr id="238" name="Google Shape;238;p34"/>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React Native Components Used so Far</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TouchableOpacity: Used instead of button so it can be styled.</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View: Container view acts like a div</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Text: To display text to users</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TextInput: Enables users type in input using the default keyboard it provides</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Switch: Enables users accept or decline our policies at sign up page</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ScrollView: Used to enable scrolling on a page</a:t>
            </a:r>
            <a:endParaRPr sz="1200">
              <a:latin typeface="Montserrat"/>
              <a:ea typeface="Montserrat"/>
              <a:cs typeface="Montserrat"/>
              <a:sym typeface="Montserrat"/>
            </a:endParaRPr>
          </a:p>
          <a:p>
            <a:pPr marL="0" lvl="0" indent="0" algn="l" rtl="0">
              <a:spcBef>
                <a:spcPts val="1600"/>
              </a:spcBef>
              <a:spcAft>
                <a:spcPts val="0"/>
              </a:spcAft>
              <a:buNone/>
            </a:pPr>
            <a:r>
              <a:rPr lang="en" sz="1200">
                <a:latin typeface="Montserrat"/>
                <a:ea typeface="Montserrat"/>
                <a:cs typeface="Montserrat"/>
                <a:sym typeface="Montserrat"/>
              </a:rPr>
              <a:t>    • Stylesheet: Enables styling of components.</a:t>
            </a:r>
            <a:endParaRPr sz="1200">
              <a:latin typeface="Montserrat"/>
              <a:ea typeface="Montserrat"/>
              <a:cs typeface="Montserrat"/>
              <a:sym typeface="Montserrat"/>
            </a:endParaRPr>
          </a:p>
          <a:p>
            <a:pPr marL="0" lvl="0" indent="0" algn="l" rtl="0">
              <a:spcBef>
                <a:spcPts val="1600"/>
              </a:spcBef>
              <a:spcAft>
                <a:spcPts val="1600"/>
              </a:spcAft>
              <a:buNone/>
            </a:pPr>
            <a:endParaRPr sz="12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Testing Strategies</a:t>
            </a:r>
            <a:endParaRPr>
              <a:solidFill>
                <a:srgbClr val="097C00"/>
              </a:solidFill>
              <a:latin typeface="Montserrat"/>
              <a:ea typeface="Montserrat"/>
              <a:cs typeface="Montserrat"/>
              <a:sym typeface="Montserrat"/>
            </a:endParaRPr>
          </a:p>
        </p:txBody>
      </p:sp>
      <p:sp>
        <p:nvSpPr>
          <p:cNvPr id="244" name="Google Shape;244;p35"/>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Montserrat"/>
                <a:ea typeface="Montserrat"/>
                <a:cs typeface="Montserrat"/>
                <a:sym typeface="Montserrat"/>
              </a:rPr>
              <a:t>- Functional Testing: Verifying that all frontend features and functionalities work as intended, such as displaying product information, prices, and locations correctly.</a:t>
            </a:r>
            <a:endParaRPr sz="1500">
              <a:latin typeface="Montserrat"/>
              <a:ea typeface="Montserrat"/>
              <a:cs typeface="Montserrat"/>
              <a:sym typeface="Montserrat"/>
            </a:endParaRPr>
          </a:p>
          <a:p>
            <a:pPr marL="0" lvl="0" indent="0" algn="l" rtl="0">
              <a:spcBef>
                <a:spcPts val="1600"/>
              </a:spcBef>
              <a:spcAft>
                <a:spcPts val="0"/>
              </a:spcAft>
              <a:buNone/>
            </a:pPr>
            <a:r>
              <a:rPr lang="en" sz="1500">
                <a:latin typeface="Montserrat"/>
                <a:ea typeface="Montserrat"/>
                <a:cs typeface="Montserrat"/>
                <a:sym typeface="Montserrat"/>
              </a:rPr>
              <a:t>   - Usability Testing: Evaluating the user-friendliness and intuitiveness of the UI design by conducting user tests and gathering feedback.</a:t>
            </a:r>
            <a:endParaRPr sz="1500">
              <a:latin typeface="Montserrat"/>
              <a:ea typeface="Montserrat"/>
              <a:cs typeface="Montserrat"/>
              <a:sym typeface="Montserrat"/>
            </a:endParaRPr>
          </a:p>
          <a:p>
            <a:pPr marL="0" lvl="0" indent="0" algn="l" rtl="0">
              <a:spcBef>
                <a:spcPts val="1600"/>
              </a:spcBef>
              <a:spcAft>
                <a:spcPts val="1600"/>
              </a:spcAft>
              <a:buNone/>
            </a:pPr>
            <a:endParaRPr sz="15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UI/UX Testing:</a:t>
            </a:r>
            <a:endParaRPr>
              <a:solidFill>
                <a:srgbClr val="097C00"/>
              </a:solidFill>
              <a:latin typeface="Montserrat"/>
              <a:ea typeface="Montserrat"/>
              <a:cs typeface="Montserrat"/>
              <a:sym typeface="Montserrat"/>
            </a:endParaRPr>
          </a:p>
        </p:txBody>
      </p:sp>
      <p:sp>
        <p:nvSpPr>
          <p:cNvPr id="250" name="Google Shape;250;p36"/>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Montserrat"/>
                <a:ea typeface="Montserrat"/>
                <a:cs typeface="Montserrat"/>
                <a:sym typeface="Montserrat"/>
              </a:rPr>
              <a:t>   - Responsiveness Testing: Verifying that the UI adapts and displays correctly on various devices, including smartphones and tablets, with different screen sizes and orientations.</a:t>
            </a:r>
            <a:endParaRPr sz="1500">
              <a:latin typeface="Montserrat"/>
              <a:ea typeface="Montserrat"/>
              <a:cs typeface="Montserrat"/>
              <a:sym typeface="Montserrat"/>
            </a:endParaRPr>
          </a:p>
          <a:p>
            <a:pPr marL="0" lvl="0" indent="0" algn="l" rtl="0">
              <a:spcBef>
                <a:spcPts val="1600"/>
              </a:spcBef>
              <a:spcAft>
                <a:spcPts val="0"/>
              </a:spcAft>
              <a:buNone/>
            </a:pPr>
            <a:r>
              <a:rPr lang="en" sz="1500">
                <a:latin typeface="Montserrat"/>
                <a:ea typeface="Montserrat"/>
                <a:cs typeface="Montserrat"/>
                <a:sym typeface="Montserrat"/>
              </a:rPr>
              <a:t>   - Usability Testing: Observing and collecting feedback from users to evaluate the ease of use, intuitiveness, and overall satisfaction with the UI/UX design.</a:t>
            </a:r>
            <a:endParaRPr sz="1500">
              <a:latin typeface="Montserrat"/>
              <a:ea typeface="Montserrat"/>
              <a:cs typeface="Montserrat"/>
              <a:sym typeface="Montserrat"/>
            </a:endParaRPr>
          </a:p>
          <a:p>
            <a:pPr marL="0" lvl="0" indent="0" algn="l" rtl="0">
              <a:spcBef>
                <a:spcPts val="1600"/>
              </a:spcBef>
              <a:spcAft>
                <a:spcPts val="1600"/>
              </a:spcAft>
              <a:buNone/>
            </a:pPr>
            <a:endParaRPr sz="15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Conclusion</a:t>
            </a:r>
            <a:endParaRPr>
              <a:solidFill>
                <a:srgbClr val="097C00"/>
              </a:solidFill>
              <a:latin typeface="Montserrat"/>
              <a:ea typeface="Montserrat"/>
              <a:cs typeface="Montserrat"/>
              <a:sym typeface="Montserrat"/>
            </a:endParaRPr>
          </a:p>
        </p:txBody>
      </p:sp>
      <p:sp>
        <p:nvSpPr>
          <p:cNvPr id="256" name="Google Shape;256;p37"/>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latin typeface="Montserrat"/>
                <a:ea typeface="Montserrat"/>
                <a:cs typeface="Montserrat"/>
                <a:sym typeface="Montserrat"/>
              </a:rPr>
              <a:t>With the implementation of an enhanced and well implemented UI/UX it   gives the users i.e buyers and sellers a seamless view of our application.</a:t>
            </a:r>
            <a:endParaRPr sz="15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Methodology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1600"/>
              </a:spcAft>
              <a:buNone/>
            </a:pPr>
            <a:r>
              <a:rPr lang="en" sz="1100">
                <a:latin typeface="Montserrat"/>
                <a:ea typeface="Montserrat"/>
                <a:cs typeface="Montserrat"/>
                <a:sym typeface="Montserrat"/>
              </a:rPr>
              <a:t> In the design and implementation of the UI/UX, we made use of the Agile methodology, which adopts an iterative and incremental development approach. It breaks down the development into smaller sprints or phases to allow for continuous improvement and responsiveness to user needs</a:t>
            </a:r>
            <a:r>
              <a:rPr lang="en" sz="1800"/>
              <a:t>.</a:t>
            </a:r>
            <a:endParaRPr sz="1800"/>
          </a:p>
        </p:txBody>
      </p:sp>
      <p:pic>
        <p:nvPicPr>
          <p:cNvPr id="86" name="Google Shape;86;p15"/>
          <p:cNvPicPr preferRelativeResize="0"/>
          <p:nvPr/>
        </p:nvPicPr>
        <p:blipFill rotWithShape="1">
          <a:blip r:embed="rId3">
            <a:alphaModFix/>
          </a:blip>
          <a:srcRect l="4742" r="4751"/>
          <a:stretch/>
        </p:blipFill>
        <p:spPr>
          <a:xfrm>
            <a:off x="4488725" y="0"/>
            <a:ext cx="4655271" cy="5143505"/>
          </a:xfrm>
          <a:prstGeom prst="rect">
            <a:avLst/>
          </a:prstGeom>
          <a:noFill/>
          <a:ln>
            <a:noFill/>
          </a:ln>
        </p:spPr>
      </p:pic>
      <p:sp>
        <p:nvSpPr>
          <p:cNvPr id="87" name="Google Shape;87;p15"/>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88" name="Google Shape;88;p15"/>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Design Pattern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1600"/>
              </a:spcAft>
              <a:buNone/>
            </a:pPr>
            <a:r>
              <a:rPr lang="en" sz="1100">
                <a:latin typeface="Montserrat"/>
                <a:ea typeface="Montserrat"/>
                <a:cs typeface="Montserrat"/>
                <a:sym typeface="Montserrat"/>
              </a:rPr>
              <a:t> we made use of the Z design pattern, which is a common approach in mobile app design that follows the natural reading and scanning patterns of users. It helps guide users' attention and optimize the presentation of important information</a:t>
            </a:r>
            <a:endParaRPr sz="1800"/>
          </a:p>
        </p:txBody>
      </p:sp>
      <p:pic>
        <p:nvPicPr>
          <p:cNvPr id="94" name="Google Shape;94;p16"/>
          <p:cNvPicPr preferRelativeResize="0"/>
          <p:nvPr/>
        </p:nvPicPr>
        <p:blipFill rotWithShape="1">
          <a:blip r:embed="rId3">
            <a:alphaModFix/>
          </a:blip>
          <a:srcRect l="27433" r="27429"/>
          <a:stretch/>
        </p:blipFill>
        <p:spPr>
          <a:xfrm>
            <a:off x="4488725" y="0"/>
            <a:ext cx="4655270" cy="5143505"/>
          </a:xfrm>
          <a:prstGeom prst="rect">
            <a:avLst/>
          </a:prstGeom>
          <a:noFill/>
          <a:ln>
            <a:noFill/>
          </a:ln>
        </p:spPr>
      </p:pic>
      <p:sp>
        <p:nvSpPr>
          <p:cNvPr id="95" name="Google Shape;95;p16"/>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96" name="Google Shape;96;p1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02" name="Google Shape;102;p17"/>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97C00"/>
                </a:solidFill>
                <a:latin typeface="Montserrat"/>
                <a:ea typeface="Montserrat"/>
                <a:cs typeface="Montserrat"/>
                <a:sym typeface="Montserrat"/>
              </a:rPr>
              <a:t>Visual Design</a:t>
            </a:r>
            <a:endParaRPr dirty="0">
              <a:solidFill>
                <a:srgbClr val="097C00"/>
              </a:solidFill>
              <a:latin typeface="Montserrat"/>
              <a:ea typeface="Montserrat"/>
              <a:cs typeface="Montserrat"/>
              <a:sym typeface="Montserrat"/>
            </a:endParaRPr>
          </a:p>
          <a:p>
            <a:pPr marL="0" lvl="0" indent="0" algn="l" rtl="0">
              <a:spcBef>
                <a:spcPts val="0"/>
              </a:spcBef>
              <a:spcAft>
                <a:spcPts val="0"/>
              </a:spcAft>
              <a:buNone/>
            </a:pPr>
            <a:r>
              <a:rPr lang="en" sz="1400" b="0" dirty="0">
                <a:latin typeface="Montserrat"/>
                <a:ea typeface="Montserrat"/>
                <a:cs typeface="Montserrat"/>
                <a:sym typeface="Montserrat"/>
              </a:rPr>
              <a:t>In the design of our UI/UX we incorporated a clean and modern aesthetic, with a focus on simplicity and clarity</a:t>
            </a:r>
            <a:endParaRPr sz="1400" b="0" dirty="0">
              <a:latin typeface="Montserrat"/>
              <a:ea typeface="Montserrat"/>
              <a:cs typeface="Montserrat"/>
              <a:sym typeface="Montserrat"/>
            </a:endParaRPr>
          </a:p>
          <a:p>
            <a:pPr marL="0" lvl="0" indent="0" algn="l" rtl="0">
              <a:spcBef>
                <a:spcPts val="0"/>
              </a:spcBef>
              <a:spcAft>
                <a:spcPts val="0"/>
              </a:spcAft>
              <a:buNone/>
            </a:pPr>
            <a:r>
              <a:rPr lang="en" sz="1400" b="0" dirty="0">
                <a:latin typeface="Montserrat"/>
                <a:ea typeface="Montserrat"/>
                <a:cs typeface="Montserrat"/>
                <a:sym typeface="Montserrat"/>
              </a:rPr>
              <a:t>Under the visual designs we will look at the following:</a:t>
            </a:r>
            <a:endParaRPr sz="1400" b="0" dirty="0">
              <a:latin typeface="Montserrat"/>
              <a:ea typeface="Montserrat"/>
              <a:cs typeface="Montserrat"/>
              <a:sym typeface="Montserrat"/>
            </a:endParaRPr>
          </a:p>
          <a:p>
            <a:pPr marL="0" lvl="0" indent="0" algn="l" rtl="0">
              <a:spcBef>
                <a:spcPts val="0"/>
              </a:spcBef>
              <a:spcAft>
                <a:spcPts val="0"/>
              </a:spcAft>
              <a:buNone/>
            </a:pPr>
            <a:endParaRPr sz="1400" b="0" dirty="0">
              <a:latin typeface="Montserrat"/>
              <a:ea typeface="Montserrat"/>
              <a:cs typeface="Montserrat"/>
              <a:sym typeface="Montserrat"/>
            </a:endParaRPr>
          </a:p>
          <a:p>
            <a:pPr marL="457200" lvl="0" indent="-317500" algn="l" rtl="0">
              <a:spcBef>
                <a:spcPts val="0"/>
              </a:spcBef>
              <a:spcAft>
                <a:spcPts val="0"/>
              </a:spcAft>
              <a:buSzPts val="1400"/>
              <a:buFont typeface="Montserrat"/>
              <a:buAutoNum type="arabicPeriod"/>
            </a:pPr>
            <a:r>
              <a:rPr lang="en" sz="1400" b="0" dirty="0">
                <a:latin typeface="Montserrat"/>
                <a:ea typeface="Montserrat"/>
                <a:cs typeface="Montserrat"/>
                <a:sym typeface="Montserrat"/>
              </a:rPr>
              <a:t>Color Scheme</a:t>
            </a:r>
            <a:endParaRPr sz="1400" b="0" dirty="0">
              <a:latin typeface="Montserrat"/>
              <a:ea typeface="Montserrat"/>
              <a:cs typeface="Montserrat"/>
              <a:sym typeface="Montserrat"/>
            </a:endParaRPr>
          </a:p>
          <a:p>
            <a:pPr marL="457200" lvl="0" indent="0" algn="l" rtl="0">
              <a:spcBef>
                <a:spcPts val="0"/>
              </a:spcBef>
              <a:spcAft>
                <a:spcPts val="0"/>
              </a:spcAft>
              <a:buNone/>
            </a:pPr>
            <a:endParaRPr sz="1400" b="0" dirty="0">
              <a:latin typeface="Montserrat"/>
              <a:ea typeface="Montserrat"/>
              <a:cs typeface="Montserrat"/>
              <a:sym typeface="Montserrat"/>
            </a:endParaRPr>
          </a:p>
          <a:p>
            <a:pPr marL="139700" lvl="0" algn="l" rtl="0">
              <a:spcBef>
                <a:spcPts val="0"/>
              </a:spcBef>
              <a:spcAft>
                <a:spcPts val="0"/>
              </a:spcAft>
              <a:buSzPts val="1400"/>
            </a:pPr>
            <a:r>
              <a:rPr lang="en" sz="1400" b="0" dirty="0" smtClean="0">
                <a:latin typeface="Montserrat"/>
                <a:ea typeface="Montserrat"/>
                <a:cs typeface="Montserrat"/>
                <a:sym typeface="Montserrat"/>
              </a:rPr>
              <a:t>2.    Typography</a:t>
            </a:r>
            <a:endParaRPr sz="1400" b="0" dirty="0">
              <a:latin typeface="Montserrat"/>
              <a:ea typeface="Montserrat"/>
              <a:cs typeface="Montserrat"/>
              <a:sym typeface="Montserrat"/>
            </a:endParaRPr>
          </a:p>
          <a:p>
            <a:pPr marL="457200" lvl="0" indent="0" algn="l" rtl="0">
              <a:spcBef>
                <a:spcPts val="0"/>
              </a:spcBef>
              <a:spcAft>
                <a:spcPts val="0"/>
              </a:spcAft>
              <a:buNone/>
            </a:pPr>
            <a:endParaRPr sz="1400" b="0" dirty="0">
              <a:latin typeface="Montserrat"/>
              <a:ea typeface="Montserrat"/>
              <a:cs typeface="Montserrat"/>
              <a:sym typeface="Montserrat"/>
            </a:endParaRPr>
          </a:p>
          <a:p>
            <a:pPr marL="139700" lvl="0" algn="l" rtl="0">
              <a:spcBef>
                <a:spcPts val="0"/>
              </a:spcBef>
              <a:spcAft>
                <a:spcPts val="0"/>
              </a:spcAft>
              <a:buSzPts val="1400"/>
            </a:pPr>
            <a:r>
              <a:rPr lang="en" sz="1400" b="0" dirty="0" smtClean="0">
                <a:latin typeface="Montserrat"/>
                <a:ea typeface="Montserrat"/>
                <a:cs typeface="Montserrat"/>
                <a:sym typeface="Montserrat"/>
              </a:rPr>
              <a:t>3.    Buttons</a:t>
            </a:r>
            <a:endParaRPr sz="1400" b="0" dirty="0">
              <a:latin typeface="Montserrat"/>
              <a:ea typeface="Montserrat"/>
              <a:cs typeface="Montserrat"/>
              <a:sym typeface="Montserrat"/>
            </a:endParaRPr>
          </a:p>
          <a:p>
            <a:pPr marL="457200" lvl="0" indent="0" algn="l" rtl="0">
              <a:spcBef>
                <a:spcPts val="0"/>
              </a:spcBef>
              <a:spcAft>
                <a:spcPts val="0"/>
              </a:spcAft>
              <a:buNone/>
            </a:pPr>
            <a:endParaRPr sz="1400" b="0" dirty="0">
              <a:latin typeface="Montserrat"/>
              <a:ea typeface="Montserrat"/>
              <a:cs typeface="Montserrat"/>
              <a:sym typeface="Montserrat"/>
            </a:endParaRPr>
          </a:p>
          <a:p>
            <a:pPr marL="139700" lvl="0" algn="l" rtl="0">
              <a:spcBef>
                <a:spcPts val="0"/>
              </a:spcBef>
              <a:spcAft>
                <a:spcPts val="0"/>
              </a:spcAft>
              <a:buSzPts val="1400"/>
            </a:pPr>
            <a:r>
              <a:rPr lang="en" sz="1400" b="0" dirty="0" smtClean="0">
                <a:latin typeface="Montserrat"/>
                <a:ea typeface="Montserrat"/>
                <a:cs typeface="Montserrat"/>
                <a:sym typeface="Montserrat"/>
              </a:rPr>
              <a:t>4.   Designs</a:t>
            </a:r>
            <a:endParaRPr sz="1400" b="0" dirty="0">
              <a:latin typeface="Montserrat"/>
              <a:ea typeface="Montserrat"/>
              <a:cs typeface="Montserrat"/>
              <a:sym typeface="Montserrat"/>
            </a:endParaRPr>
          </a:p>
          <a:p>
            <a:pPr marL="457200" lvl="0" indent="0" algn="l" rtl="0">
              <a:spcBef>
                <a:spcPts val="0"/>
              </a:spcBef>
              <a:spcAft>
                <a:spcPts val="0"/>
              </a:spcAft>
              <a:buNone/>
            </a:pPr>
            <a:endParaRPr sz="1400" b="0"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dirty="0">
                <a:solidFill>
                  <a:srgbClr val="097C00"/>
                </a:solidFill>
                <a:latin typeface="Montserrat"/>
                <a:ea typeface="Montserrat"/>
                <a:cs typeface="Montserrat"/>
                <a:sym typeface="Montserrat"/>
              </a:rPr>
              <a:t>Color Scheme </a:t>
            </a:r>
            <a:endParaRPr sz="3000" b="1" dirty="0">
              <a:solidFill>
                <a:srgbClr val="097C00"/>
              </a:solidFill>
              <a:latin typeface="Montserrat"/>
              <a:ea typeface="Montserrat"/>
              <a:cs typeface="Montserrat"/>
              <a:sym typeface="Montserrat"/>
            </a:endParaRPr>
          </a:p>
          <a:p>
            <a:pPr marL="0" lvl="0" indent="0" algn="l" rtl="0">
              <a:lnSpc>
                <a:spcPct val="115000"/>
              </a:lnSpc>
              <a:spcBef>
                <a:spcPts val="1600"/>
              </a:spcBef>
              <a:spcAft>
                <a:spcPts val="1600"/>
              </a:spcAft>
              <a:buNone/>
            </a:pPr>
            <a:r>
              <a:rPr lang="en" sz="1100" dirty="0">
                <a:latin typeface="Montserrat"/>
                <a:ea typeface="Montserrat"/>
                <a:cs typeface="Montserrat"/>
                <a:sym typeface="Montserrat"/>
              </a:rPr>
              <a:t> We decided to make use of green which </a:t>
            </a:r>
            <a:r>
              <a:rPr lang="en" sz="1100" dirty="0" smtClean="0">
                <a:latin typeface="Montserrat"/>
                <a:ea typeface="Montserrat"/>
                <a:cs typeface="Montserrat"/>
                <a:sym typeface="Montserrat"/>
              </a:rPr>
              <a:t>tells </a:t>
            </a:r>
            <a:r>
              <a:rPr lang="en" sz="1100" dirty="0">
                <a:latin typeface="Montserrat"/>
                <a:ea typeface="Montserrat"/>
                <a:cs typeface="Montserrat"/>
                <a:sym typeface="Montserrat"/>
              </a:rPr>
              <a:t>the nature of how most of our local markets look on market days.</a:t>
            </a:r>
            <a:endParaRPr sz="1800" dirty="0"/>
          </a:p>
        </p:txBody>
      </p:sp>
      <p:pic>
        <p:nvPicPr>
          <p:cNvPr id="108" name="Google Shape;108;p18"/>
          <p:cNvPicPr preferRelativeResize="0"/>
          <p:nvPr/>
        </p:nvPicPr>
        <p:blipFill rotWithShape="1">
          <a:blip r:embed="rId3">
            <a:alphaModFix/>
          </a:blip>
          <a:srcRect t="22974" b="22968"/>
          <a:stretch/>
        </p:blipFill>
        <p:spPr>
          <a:xfrm>
            <a:off x="4488725" y="0"/>
            <a:ext cx="4655270" cy="5143505"/>
          </a:xfrm>
          <a:prstGeom prst="rect">
            <a:avLst/>
          </a:prstGeom>
          <a:noFill/>
          <a:ln>
            <a:noFill/>
          </a:ln>
        </p:spPr>
      </p:pic>
      <p:sp>
        <p:nvSpPr>
          <p:cNvPr id="109" name="Google Shape;109;p18"/>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110" name="Google Shape;110;p1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9"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16" name="Google Shape;116;p19"/>
          <p:cNvSpPr txBox="1">
            <a:spLocks noGrp="1"/>
          </p:cNvSpPr>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97C00"/>
                </a:solidFill>
                <a:latin typeface="Montserrat"/>
                <a:ea typeface="Montserrat"/>
                <a:cs typeface="Montserrat"/>
                <a:sym typeface="Montserrat"/>
              </a:rPr>
              <a:t>Typography</a:t>
            </a:r>
            <a:endParaRPr>
              <a:solidFill>
                <a:srgbClr val="097C00"/>
              </a:solidFill>
              <a:latin typeface="Montserrat"/>
              <a:ea typeface="Montserrat"/>
              <a:cs typeface="Montserrat"/>
              <a:sym typeface="Montserrat"/>
            </a:endParaRPr>
          </a:p>
          <a:p>
            <a:pPr marL="457200" lvl="0" indent="0" algn="l" rtl="0">
              <a:spcBef>
                <a:spcPts val="0"/>
              </a:spcBef>
              <a:spcAft>
                <a:spcPts val="0"/>
              </a:spcAft>
              <a:buNone/>
            </a:pPr>
            <a:endParaRPr sz="1400" b="0">
              <a:latin typeface="Montserrat"/>
              <a:ea typeface="Montserrat"/>
              <a:cs typeface="Montserrat"/>
              <a:sym typeface="Montserrat"/>
            </a:endParaRPr>
          </a:p>
          <a:p>
            <a:pPr marL="0" lvl="0" indent="0" algn="l" rtl="0">
              <a:spcBef>
                <a:spcPts val="0"/>
              </a:spcBef>
              <a:spcAft>
                <a:spcPts val="0"/>
              </a:spcAft>
              <a:buNone/>
            </a:pPr>
            <a:r>
              <a:rPr lang="en" sz="1400" b="0">
                <a:latin typeface="Montserrat"/>
                <a:ea typeface="Montserrat"/>
                <a:cs typeface="Montserrat"/>
                <a:sym typeface="Montserrat"/>
              </a:rPr>
              <a:t>In the design and implementation of our applications UI/UX we decided to use montserrat and playfair light as our main fonts. These two fonts help us with legibility and visual hierarchy. They are also clear and easily readable fonts which are good for  headings, titles, and body text, ensuring a comfortable reading experience for our users (buyers and sellers). Below is sample of our two fonts</a:t>
            </a:r>
            <a:endParaRPr sz="1400" b="0">
              <a:latin typeface="Montserrat"/>
              <a:ea typeface="Montserrat"/>
              <a:cs typeface="Montserrat"/>
              <a:sym typeface="Montserrat"/>
            </a:endParaRPr>
          </a:p>
        </p:txBody>
      </p:sp>
      <p:pic>
        <p:nvPicPr>
          <p:cNvPr id="117" name="Google Shape;117;p19"/>
          <p:cNvPicPr preferRelativeResize="0"/>
          <p:nvPr/>
        </p:nvPicPr>
        <p:blipFill>
          <a:blip r:embed="rId4">
            <a:alphaModFix/>
          </a:blip>
          <a:stretch>
            <a:fillRect/>
          </a:stretch>
        </p:blipFill>
        <p:spPr>
          <a:xfrm>
            <a:off x="6443675" y="0"/>
            <a:ext cx="2700326" cy="51435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Buttons </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1600"/>
              </a:spcAft>
              <a:buNone/>
            </a:pPr>
            <a:r>
              <a:rPr lang="en" sz="1100">
                <a:latin typeface="Montserrat"/>
                <a:ea typeface="Montserrat"/>
                <a:cs typeface="Montserrat"/>
                <a:sym typeface="Montserrat"/>
              </a:rPr>
              <a:t> We decided to use buttons with rounded edges because they provide an appealing view to the users when they are using our application..</a:t>
            </a:r>
            <a:endParaRPr sz="1800"/>
          </a:p>
        </p:txBody>
      </p:sp>
      <p:pic>
        <p:nvPicPr>
          <p:cNvPr id="123" name="Google Shape;123;p20"/>
          <p:cNvPicPr preferRelativeResize="0"/>
          <p:nvPr/>
        </p:nvPicPr>
        <p:blipFill rotWithShape="1">
          <a:blip r:embed="rId3">
            <a:alphaModFix/>
          </a:blip>
          <a:srcRect t="3505" b="3505"/>
          <a:stretch/>
        </p:blipFill>
        <p:spPr>
          <a:xfrm>
            <a:off x="4488725" y="0"/>
            <a:ext cx="4655270" cy="5143505"/>
          </a:xfrm>
          <a:prstGeom prst="rect">
            <a:avLst/>
          </a:prstGeom>
          <a:noFill/>
          <a:ln>
            <a:noFill/>
          </a:ln>
        </p:spPr>
      </p:pic>
      <p:sp>
        <p:nvSpPr>
          <p:cNvPr id="124" name="Google Shape;124;p20"/>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125" name="Google Shape;125;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126" name="Google Shape;126;p20"/>
          <p:cNvPicPr preferRelativeResize="0"/>
          <p:nvPr/>
        </p:nvPicPr>
        <p:blipFill>
          <a:blip r:embed="rId3">
            <a:alphaModFix/>
          </a:blip>
          <a:stretch>
            <a:fillRect/>
          </a:stretch>
        </p:blipFill>
        <p:spPr>
          <a:xfrm>
            <a:off x="4571999" y="0"/>
            <a:ext cx="4572000" cy="51435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097C00"/>
                </a:solidFill>
                <a:latin typeface="Montserrat"/>
                <a:ea typeface="Montserrat"/>
                <a:cs typeface="Montserrat"/>
                <a:sym typeface="Montserrat"/>
              </a:rPr>
              <a:t>Designs</a:t>
            </a:r>
            <a:endParaRPr sz="3000" b="1">
              <a:solidFill>
                <a:srgbClr val="097C00"/>
              </a:solidFill>
              <a:latin typeface="Montserrat"/>
              <a:ea typeface="Montserrat"/>
              <a:cs typeface="Montserrat"/>
              <a:sym typeface="Montserrat"/>
            </a:endParaRPr>
          </a:p>
          <a:p>
            <a:pPr marL="0" lvl="0" indent="0" algn="l" rtl="0">
              <a:lnSpc>
                <a:spcPct val="115000"/>
              </a:lnSpc>
              <a:spcBef>
                <a:spcPts val="1600"/>
              </a:spcBef>
              <a:spcAft>
                <a:spcPts val="1600"/>
              </a:spcAft>
              <a:buNone/>
            </a:pPr>
            <a:r>
              <a:rPr lang="en" sz="1100">
                <a:latin typeface="Montserrat"/>
                <a:ea typeface="Montserrat"/>
                <a:cs typeface="Montserrat"/>
                <a:sym typeface="Montserrat"/>
              </a:rPr>
              <a:t> In designing the UI/UX we made use of one of the most popular design tools for designing UI/UX of applications which is figma. The reasons why we decided to</a:t>
            </a:r>
            <a:endParaRPr sz="1800"/>
          </a:p>
        </p:txBody>
      </p:sp>
      <p:pic>
        <p:nvPicPr>
          <p:cNvPr id="132" name="Google Shape;132;p21"/>
          <p:cNvPicPr preferRelativeResize="0"/>
          <p:nvPr/>
        </p:nvPicPr>
        <p:blipFill rotWithShape="1">
          <a:blip r:embed="rId3">
            <a:alphaModFix/>
          </a:blip>
          <a:srcRect l="16060" r="16060"/>
          <a:stretch/>
        </p:blipFill>
        <p:spPr>
          <a:xfrm>
            <a:off x="4488725" y="0"/>
            <a:ext cx="4655269" cy="5143505"/>
          </a:xfrm>
          <a:prstGeom prst="rect">
            <a:avLst/>
          </a:prstGeom>
          <a:noFill/>
          <a:ln>
            <a:noFill/>
          </a:ln>
        </p:spPr>
      </p:pic>
      <p:sp>
        <p:nvSpPr>
          <p:cNvPr id="133" name="Google Shape;133;p21"/>
          <p:cNvSpPr txBox="1"/>
          <p:nvPr/>
        </p:nvSpPr>
        <p:spPr>
          <a:xfrm>
            <a:off x="6922913" y="2752903"/>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a:ea typeface="Raleway"/>
              <a:cs typeface="Raleway"/>
              <a:sym typeface="Raleway"/>
            </a:endParaRPr>
          </a:p>
        </p:txBody>
      </p:sp>
      <p:sp>
        <p:nvSpPr>
          <p:cNvPr id="134" name="Google Shape;134;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1092</Words>
  <Application>Microsoft Office PowerPoint</Application>
  <PresentationFormat>On-screen Show (16:9)</PresentationFormat>
  <Paragraphs>96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Montserrat</vt:lpstr>
      <vt:lpstr>Raleway</vt:lpstr>
      <vt:lpstr>Lato</vt:lpstr>
      <vt:lpstr>Swiss</vt:lpstr>
      <vt:lpstr> CEF 440: INTERNET PROGRAMMING (J2EE) AND MOBILE PROGRAMMING  UI DESIGN AND IMPLEMENTATION MARKET MANAGEMENT SYSTEM </vt:lpstr>
      <vt:lpstr>CARRYAM GO</vt:lpstr>
      <vt:lpstr>PowerPoint Presentation</vt:lpstr>
      <vt:lpstr>PowerPoint Presentation</vt:lpstr>
      <vt:lpstr>Visual Design In the design of our UI/UX we incorporated a clean and modern aesthetic, with a focus on simplicity and clarity Under the visual designs we will look at the following:  Color Scheme  2.    Typography  3.    Buttons  4.   Designs </vt:lpstr>
      <vt:lpstr>PowerPoint Presentation</vt:lpstr>
      <vt:lpstr>Typography  In the design and implementation of our applications UI/UX we decided to use montserrat and playfair light as our main fonts. These two fonts help us with legibility and visual hierarchy. They are also clear and easily readable fonts which are good for  headings, titles, and body text, ensuring a comfortable reading experience for our users (buyers and sellers). Below is sample of our two fonts</vt:lpstr>
      <vt:lpstr>PowerPoint Presentation</vt:lpstr>
      <vt:lpstr>PowerPoint Presentation</vt:lpstr>
      <vt:lpstr>PowerPoint Presentation</vt:lpstr>
      <vt:lpstr>PowerPoint Presentation</vt:lpstr>
      <vt:lpstr>PowerPoint Presentation</vt:lpstr>
      <vt:lpstr>PowerPoint Presentation</vt:lpstr>
      <vt:lpstr>Why Use ReactNative? ReactNative was chosen due to the following reasons:   Mobile App Development: We are developing a mobile application to enable a majority of our target population (buyers and sellers) to easily access the application.    Code Reusability: It creates cross platform apps hence helping us target a large population while saving time, effort and money.   Components: React Native allows us to create different components which can be reused wherever needed making it easier to create both simple and complex designs.  </vt:lpstr>
      <vt:lpstr>Development Process</vt:lpstr>
      <vt:lpstr>User Interface Implementation Running the Project:  The expo-cli (command line interface) is a set of tools built around ReactNative. It was used as it abstracts away from the native code and makes it simpler to start developing in react by providing us a simpler development environment as well as utility features. To run project:     • Download project from github     • In terminal, run npm install to install the needed node modules     • Run npm start to start the project     • Download the expo app on your phone     • Scan the QR Code generated and preview the app on your phone.   Currently Developed Pages and Reusable Components   </vt:lpstr>
      <vt:lpstr>Reusable Components</vt:lpstr>
      <vt:lpstr>PowerPoint Presentation</vt:lpstr>
      <vt:lpstr>PowerPoint Presentation</vt:lpstr>
      <vt:lpstr>PowerPoint Presentation</vt:lpstr>
      <vt:lpstr>PowerPoint Presentation</vt:lpstr>
      <vt:lpstr>Components Used</vt:lpstr>
      <vt:lpstr>Testing Strategies</vt:lpstr>
      <vt:lpstr>UI/UX Testing:</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 440: INTERNET PROGRAMMING (J2EE) AND MOBILE PROGRAMMING  UI DESIGN AND IMPLEMENTATION MARKET MANAGEMENT SYSTEM</dc:title>
  <dc:creator>NAURA BESINGI</dc:creator>
  <cp:lastModifiedBy>user</cp:lastModifiedBy>
  <cp:revision>3</cp:revision>
  <dcterms:modified xsi:type="dcterms:W3CDTF">2023-05-27T08:50:09Z</dcterms:modified>
</cp:coreProperties>
</file>